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6" r:id="rId13"/>
    <p:sldId id="267" r:id="rId14"/>
    <p:sldId id="284" r:id="rId15"/>
    <p:sldId id="285" r:id="rId16"/>
    <p:sldId id="268" r:id="rId17"/>
    <p:sldId id="269" r:id="rId18"/>
    <p:sldId id="270" r:id="rId19"/>
    <p:sldId id="272" r:id="rId20"/>
    <p:sldId id="275" r:id="rId21"/>
    <p:sldId id="273" r:id="rId22"/>
    <p:sldId id="283" r:id="rId2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1" autoAdjust="0"/>
    <p:restoredTop sz="94660"/>
  </p:normalViewPr>
  <p:slideViewPr>
    <p:cSldViewPr>
      <p:cViewPr varScale="1">
        <p:scale>
          <a:sx n="100" d="100"/>
          <a:sy n="100" d="100"/>
        </p:scale>
        <p:origin x="-2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9DFE8-D38F-4BE5-B1B7-F2100E4EE7A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17D1-17F6-49BB-BFEC-AFA8EA3FE68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2AF5B-87D0-451C-BDDC-DFA121D78E9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4AFED-28FC-4021-A46F-21F7B740D50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472FD-4ACA-4C0D-B8C9-E73E8A289B5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45675-406D-463B-A82B-645291A3F48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4946C-C0DE-4638-BC69-604030E3731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CC644-CF8E-468C-A6D9-2D383D76E1E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54C94-3EBC-49A4-BDD0-9D10EEE9329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163DF-951F-44CE-9EE1-02C57077838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DFC3C-DBDB-4FD7-AB2E-3E94F4AF8E1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F5E8AF8-E178-436C-B18F-BD56005EC25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pg@opolska.policja.gov.pl" TargetMode="External"/><Relationship Id="rId2" Type="http://schemas.openxmlformats.org/officeDocument/2006/relationships/hyperlink" Target="mailto:j.ustrzycki@opolska.policja.gov.p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997200"/>
            <a:ext cx="7772400" cy="1470025"/>
          </a:xfrm>
        </p:spPr>
        <p:txBody>
          <a:bodyPr/>
          <a:lstStyle/>
          <a:p>
            <a:pPr eaLnBrk="1" hangingPunct="1"/>
            <a:r>
              <a:rPr lang="pl-PL" sz="4000" dirty="0" smtClean="0">
                <a:solidFill>
                  <a:schemeClr val="accent1"/>
                </a:solidFill>
              </a:rPr>
              <a:t>Rola i zadnia Policji w zakresie ścigania sprawców przestępstw w cyberprzestrzeni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92725" y="4941888"/>
            <a:ext cx="3455988" cy="504825"/>
          </a:xfrm>
        </p:spPr>
        <p:txBody>
          <a:bodyPr/>
          <a:lstStyle/>
          <a:p>
            <a:pPr algn="l" eaLnBrk="1" hangingPunct="1"/>
            <a:r>
              <a:rPr lang="pl-PL" sz="2000" dirty="0" smtClean="0">
                <a:solidFill>
                  <a:schemeClr val="accent1"/>
                </a:solidFill>
              </a:rPr>
              <a:t>nadkom. Janusz Ustrzycki</a:t>
            </a:r>
          </a:p>
          <a:p>
            <a:pPr algn="l" eaLnBrk="1" hangingPunct="1"/>
            <a:r>
              <a:rPr lang="pl-PL" sz="2000" dirty="0" smtClean="0">
                <a:solidFill>
                  <a:schemeClr val="accent1"/>
                </a:solidFill>
              </a:rPr>
              <a:t>Wydz. d/w z PG KWP</a:t>
            </a:r>
          </a:p>
          <a:p>
            <a:pPr algn="l" eaLnBrk="1" hangingPunct="1"/>
            <a:r>
              <a:rPr lang="pl-PL" sz="2000" dirty="0" smtClean="0">
                <a:solidFill>
                  <a:schemeClr val="accent1"/>
                </a:solidFill>
              </a:rPr>
              <a:t>w Opolu</a:t>
            </a:r>
          </a:p>
        </p:txBody>
      </p:sp>
      <p:pic>
        <p:nvPicPr>
          <p:cNvPr id="2052" name="Picture 4" descr="image0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88913"/>
            <a:ext cx="2532062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accent1"/>
                </a:solidFill>
              </a:rPr>
              <a:t>ZAGROŻENIA – </a:t>
            </a:r>
            <a:br>
              <a:rPr lang="pl-PL" sz="4000" smtClean="0">
                <a:solidFill>
                  <a:schemeClr val="accent1"/>
                </a:solidFill>
              </a:rPr>
            </a:br>
            <a:r>
              <a:rPr lang="pl-PL" sz="4000" smtClean="0">
                <a:solidFill>
                  <a:srgbClr val="FF0066"/>
                </a:solidFill>
              </a:rPr>
              <a:t>Zagrożenia w prawdziwym świecie</a:t>
            </a:r>
          </a:p>
        </p:txBody>
      </p:sp>
      <p:sp>
        <p:nvSpPr>
          <p:cNvPr id="11267" name="Rectangle 8"/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l-PL" sz="2800" dirty="0" smtClean="0">
                <a:solidFill>
                  <a:schemeClr val="bg1"/>
                </a:solidFill>
              </a:rPr>
              <a:t>Prawdziwe niebezpieczeństwo może grozić poza rzeczywistością wirtualną. Dotyczy to głównie dzieci, które z natury są ufne.</a:t>
            </a:r>
          </a:p>
          <a:p>
            <a:pPr eaLnBrk="1" hangingPunct="1">
              <a:buFontTx/>
              <a:buNone/>
            </a:pPr>
            <a:r>
              <a:rPr lang="pl-PL" sz="2800" dirty="0" smtClean="0">
                <a:solidFill>
                  <a:schemeClr val="bg1"/>
                </a:solidFill>
              </a:rPr>
              <a:t>Nigdy nie wiadomo, kim naprawdę jest osoba </a:t>
            </a:r>
            <a:br>
              <a:rPr lang="pl-PL" sz="2800" dirty="0" smtClean="0">
                <a:solidFill>
                  <a:schemeClr val="bg1"/>
                </a:solidFill>
              </a:rPr>
            </a:br>
            <a:r>
              <a:rPr lang="pl-PL" sz="2800" dirty="0" smtClean="0">
                <a:solidFill>
                  <a:schemeClr val="bg1"/>
                </a:solidFill>
              </a:rPr>
              <a:t>po drugiej stronie Sieci, niezależnie od tego, </a:t>
            </a:r>
            <a:br>
              <a:rPr lang="pl-PL" sz="2800" dirty="0" smtClean="0">
                <a:solidFill>
                  <a:schemeClr val="bg1"/>
                </a:solidFill>
              </a:rPr>
            </a:br>
            <a:r>
              <a:rPr lang="pl-PL" sz="2800" dirty="0" smtClean="0">
                <a:solidFill>
                  <a:schemeClr val="bg1"/>
                </a:solidFill>
              </a:rPr>
              <a:t>za kogo się podaje.</a:t>
            </a:r>
          </a:p>
          <a:p>
            <a:pPr eaLnBrk="1" hangingPunct="1">
              <a:buFontTx/>
              <a:buNone/>
              <a:tabLst>
                <a:tab pos="0" algn="l"/>
              </a:tabLst>
            </a:pPr>
            <a:r>
              <a:rPr lang="pl-PL" sz="2800" dirty="0" smtClean="0">
                <a:solidFill>
                  <a:schemeClr val="bg1"/>
                </a:solidFill>
              </a:rPr>
              <a:t>Dzieci nawiązują przyjaźnie na forum dyskusyjnym. Nierzadko dochodzi do spotkań z tymi osobami.</a:t>
            </a:r>
            <a:br>
              <a:rPr lang="pl-PL" sz="2800" dirty="0" smtClean="0">
                <a:solidFill>
                  <a:schemeClr val="bg1"/>
                </a:solidFill>
              </a:rPr>
            </a:br>
            <a:r>
              <a:rPr lang="pl-PL" sz="2800" dirty="0" smtClean="0">
                <a:solidFill>
                  <a:schemeClr val="bg1"/>
                </a:solidFill>
              </a:rPr>
              <a:t>To mogą być oszuści, przestępcy, pedofile.</a:t>
            </a:r>
          </a:p>
          <a:p>
            <a:pPr eaLnBrk="1" hangingPunct="1"/>
            <a:endParaRPr lang="pl-PL" sz="28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dirty="0" smtClean="0">
                <a:solidFill>
                  <a:schemeClr val="bg1"/>
                </a:solidFill>
              </a:rPr>
              <a:t>ZAGROŻENIA –</a:t>
            </a:r>
            <a:r>
              <a:rPr lang="pl-PL" sz="4000" dirty="0" smtClean="0"/>
              <a:t> </a:t>
            </a:r>
            <a:br>
              <a:rPr lang="pl-PL" sz="4000" dirty="0" smtClean="0"/>
            </a:br>
            <a:r>
              <a:rPr lang="pl-PL" sz="4000" dirty="0" smtClean="0">
                <a:solidFill>
                  <a:srgbClr val="FF0066"/>
                </a:solidFill>
              </a:rPr>
              <a:t>Nękanie w Internecie (</a:t>
            </a:r>
            <a:r>
              <a:rPr lang="pl-PL" sz="4000" dirty="0" err="1" smtClean="0">
                <a:solidFill>
                  <a:srgbClr val="FF0066"/>
                </a:solidFill>
              </a:rPr>
              <a:t>Cyberbullying</a:t>
            </a:r>
            <a:r>
              <a:rPr lang="pl-PL" sz="4000" dirty="0" smtClean="0">
                <a:solidFill>
                  <a:srgbClr val="FF0066"/>
                </a:solidFill>
              </a:rPr>
              <a:t>)</a:t>
            </a:r>
          </a:p>
        </p:txBody>
      </p:sp>
      <p:sp>
        <p:nvSpPr>
          <p:cNvPr id="12291" name="Rectangle 12"/>
          <p:cNvSpPr>
            <a:spLocks noChangeArrowheads="1"/>
          </p:cNvSpPr>
          <p:nvPr/>
        </p:nvSpPr>
        <p:spPr bwMode="auto">
          <a:xfrm>
            <a:off x="714348" y="1916112"/>
            <a:ext cx="764386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3200" dirty="0">
                <a:solidFill>
                  <a:schemeClr val="bg1"/>
                </a:solidFill>
              </a:rPr>
              <a:t>Wielu użytkowników w sieci dopuszcza się zachowań, których powstydziłaby się w innej sytuacji. Jest to wulgarne słownictwo, groźby, nieprzyjemne </a:t>
            </a:r>
            <a:r>
              <a:rPr lang="pl-PL" sz="3200" dirty="0" smtClean="0">
                <a:solidFill>
                  <a:schemeClr val="bg1"/>
                </a:solidFill>
              </a:rPr>
              <a:t>żarty, oczernianie innych osób lub grup. </a:t>
            </a:r>
            <a:endParaRPr lang="pl-PL" sz="3200" dirty="0">
              <a:solidFill>
                <a:schemeClr val="bg1"/>
              </a:solidFill>
            </a:endParaRPr>
          </a:p>
          <a:p>
            <a:pPr algn="just"/>
            <a:r>
              <a:rPr lang="pl-PL" sz="3200" dirty="0">
                <a:solidFill>
                  <a:schemeClr val="bg1"/>
                </a:solidFill>
              </a:rPr>
              <a:t>Anonimowość w Internecie jest tylko </a:t>
            </a:r>
            <a:r>
              <a:rPr lang="pl-PL" sz="3200" dirty="0" smtClean="0">
                <a:solidFill>
                  <a:schemeClr val="bg1"/>
                </a:solidFill>
              </a:rPr>
              <a:t>pozorna, ale sprzyja tego typu działaniom. </a:t>
            </a:r>
            <a:r>
              <a:rPr lang="pl-PL" sz="3200" dirty="0" err="1" smtClean="0">
                <a:solidFill>
                  <a:schemeClr val="bg1"/>
                </a:solidFill>
              </a:rPr>
              <a:t>Anoniomowy</a:t>
            </a:r>
            <a:r>
              <a:rPr lang="pl-PL" sz="3200" dirty="0" smtClean="0">
                <a:solidFill>
                  <a:schemeClr val="bg1"/>
                </a:solidFill>
              </a:rPr>
              <a:t> oznacza – „nieznany” ale nie znaczy „nie do zidentyfikowania”</a:t>
            </a:r>
            <a:endParaRPr lang="pl-PL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Formy </a:t>
            </a:r>
            <a:r>
              <a:rPr lang="pl-PL" dirty="0" err="1" smtClean="0">
                <a:solidFill>
                  <a:srgbClr val="FF0000"/>
                </a:solidFill>
              </a:rPr>
              <a:t>cyberprzemocy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1571612"/>
            <a:ext cx="8001056" cy="5000660"/>
          </a:xfrm>
        </p:spPr>
        <p:txBody>
          <a:bodyPr/>
          <a:lstStyle/>
          <a:p>
            <a:r>
              <a:rPr lang="pl-PL" dirty="0" smtClean="0">
                <a:solidFill>
                  <a:schemeClr val="accent1"/>
                </a:solidFill>
              </a:rPr>
              <a:t>Rozsyłanie kompromitujących materiałów</a:t>
            </a:r>
          </a:p>
          <a:p>
            <a:pPr algn="just"/>
            <a:r>
              <a:rPr lang="pl-PL" dirty="0" smtClean="0">
                <a:solidFill>
                  <a:schemeClr val="accent1"/>
                </a:solidFill>
              </a:rPr>
              <a:t>Włamania na konta pocztowe i konta komunikatorów w celu rozsyłania kompromitujących wiadomości</a:t>
            </a:r>
          </a:p>
          <a:p>
            <a:pPr algn="just"/>
            <a:r>
              <a:rPr lang="pl-PL" dirty="0" smtClean="0">
                <a:solidFill>
                  <a:schemeClr val="accent1"/>
                </a:solidFill>
              </a:rPr>
              <a:t>Dalsze rozsyłanie otrzymanych danych i wiadomości jako zapisu rozmowy, czy kopii e-maila</a:t>
            </a:r>
          </a:p>
          <a:p>
            <a:pPr algn="just"/>
            <a:r>
              <a:rPr lang="pl-PL" dirty="0" smtClean="0">
                <a:solidFill>
                  <a:schemeClr val="accent1"/>
                </a:solidFill>
              </a:rPr>
              <a:t>Tworzenie kompromitujących i ośmieszających stron internetowych</a:t>
            </a:r>
          </a:p>
          <a:p>
            <a:endParaRPr lang="pl-PL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dirty="0" smtClean="0">
                <a:solidFill>
                  <a:schemeClr val="bg1"/>
                </a:solidFill>
              </a:rPr>
              <a:t>ZAGROŻENIA –</a:t>
            </a:r>
            <a:r>
              <a:rPr lang="pl-PL" sz="4000" dirty="0" smtClean="0"/>
              <a:t> </a:t>
            </a:r>
            <a:br>
              <a:rPr lang="pl-PL" sz="4000" dirty="0" smtClean="0"/>
            </a:br>
            <a:r>
              <a:rPr lang="pl-PL" sz="4000" dirty="0" smtClean="0">
                <a:solidFill>
                  <a:srgbClr val="FF0066"/>
                </a:solidFill>
              </a:rPr>
              <a:t>Łamanie prawa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01014" cy="4525963"/>
          </a:xfrm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Tx/>
              <a:buNone/>
            </a:pPr>
            <a:r>
              <a:rPr lang="pl-PL" dirty="0" err="1" smtClean="0">
                <a:solidFill>
                  <a:schemeClr val="bg1"/>
                </a:solidFill>
              </a:rPr>
              <a:t>Phishing</a:t>
            </a:r>
            <a:r>
              <a:rPr lang="pl-PL" dirty="0" smtClean="0">
                <a:solidFill>
                  <a:schemeClr val="bg1"/>
                </a:solidFill>
              </a:rPr>
              <a:t> i </a:t>
            </a:r>
            <a:r>
              <a:rPr lang="pl-PL" dirty="0" err="1" smtClean="0">
                <a:solidFill>
                  <a:schemeClr val="bg1"/>
                </a:solidFill>
              </a:rPr>
              <a:t>Pharming</a:t>
            </a:r>
            <a:r>
              <a:rPr lang="pl-PL" dirty="0" smtClean="0">
                <a:solidFill>
                  <a:schemeClr val="bg1"/>
                </a:solidFill>
              </a:rPr>
              <a:t> - w ostatnim czasie wzrosła popularność bankowości internetowej i portali aukcyjnych. Tam, gdzie pojawiają się pieniądze, można zetknąć się z osobami, które próbują je zdobyć w nielegalny sposób.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bg1"/>
                </a:solidFill>
              </a:rPr>
              <a:t>ZAGROŻENIA –</a:t>
            </a:r>
            <a:r>
              <a:rPr lang="pl-PL" sz="4000" smtClean="0"/>
              <a:t> </a:t>
            </a:r>
            <a:br>
              <a:rPr lang="pl-PL" sz="4000" smtClean="0"/>
            </a:br>
            <a:r>
              <a:rPr lang="pl-PL" sz="4000" smtClean="0">
                <a:solidFill>
                  <a:srgbClr val="FF0066"/>
                </a:solidFill>
              </a:rPr>
              <a:t>Łamanie prawa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600200"/>
            <a:ext cx="7643866" cy="4525963"/>
          </a:xfrm>
        </p:spPr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pl-PL" dirty="0" smtClean="0">
                <a:solidFill>
                  <a:schemeClr val="bg1"/>
                </a:solidFill>
              </a:rPr>
              <a:t>Oszustwa internetowe - można otrzymać od oszustów przedmiot warty znacznie mniej niż w aukcji, nie otrzymać go wcale lub przechwycić hasło użytkownika.</a:t>
            </a:r>
          </a:p>
          <a:p>
            <a:pPr marL="0" indent="0" algn="just" eaLnBrk="1" hangingPunct="1">
              <a:buFontTx/>
              <a:buNone/>
            </a:pPr>
            <a:r>
              <a:rPr lang="pl-PL" dirty="0" smtClean="0">
                <a:solidFill>
                  <a:schemeClr val="bg1"/>
                </a:solidFill>
              </a:rPr>
              <a:t>W ostatnim czasie powstało też kilka sklepów internetowych, których działalność ukierunkowana była tylko na oszukańcze transakcje</a:t>
            </a:r>
          </a:p>
          <a:p>
            <a:pPr eaLnBrk="1" hangingPunct="1"/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bg1"/>
                </a:solidFill>
              </a:rPr>
              <a:t>ZAGROŻENIA –</a:t>
            </a:r>
            <a:r>
              <a:rPr lang="pl-PL" sz="4000" smtClean="0"/>
              <a:t> </a:t>
            </a:r>
            <a:br>
              <a:rPr lang="pl-PL" sz="4000" smtClean="0"/>
            </a:br>
            <a:r>
              <a:rPr lang="pl-PL" sz="4000" smtClean="0">
                <a:solidFill>
                  <a:srgbClr val="FF0066"/>
                </a:solidFill>
              </a:rPr>
              <a:t>Łamanie prawa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-161925" algn="just" eaLnBrk="1" hangingPunct="1">
              <a:lnSpc>
                <a:spcPct val="150000"/>
              </a:lnSpc>
              <a:buFontTx/>
              <a:buNone/>
            </a:pPr>
            <a:r>
              <a:rPr lang="pl-PL" dirty="0" smtClean="0">
                <a:solidFill>
                  <a:schemeClr val="bg1"/>
                </a:solidFill>
              </a:rPr>
              <a:t>Piractwo  - upowszechniane m. in. za pomocą programów p2p, p2m. Trzeba mieć świadomość, że łamanie licencji na oprogramowanie i praw autorskich jest niezgodne z prawem.</a:t>
            </a:r>
          </a:p>
          <a:p>
            <a:pPr eaLnBrk="1" hangingPunct="1"/>
            <a:endParaRPr lang="pl-PL" dirty="0" smtClean="0">
              <a:solidFill>
                <a:schemeClr val="bg1"/>
              </a:solidFill>
            </a:endParaRPr>
          </a:p>
          <a:p>
            <a:pPr eaLnBrk="1" hangingPunct="1"/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bg1"/>
                </a:solidFill>
              </a:rPr>
              <a:t>ZAGROŻENIA – </a:t>
            </a:r>
            <a:br>
              <a:rPr lang="pl-PL" sz="4000" smtClean="0">
                <a:solidFill>
                  <a:schemeClr val="bg1"/>
                </a:solidFill>
              </a:rPr>
            </a:br>
            <a:r>
              <a:rPr lang="pl-PL" sz="4000" smtClean="0">
                <a:solidFill>
                  <a:srgbClr val="FF0066"/>
                </a:solidFill>
              </a:rPr>
              <a:t>Uzależnienie od Internetu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80975" indent="0" algn="just" eaLnBrk="1" hangingPunct="1">
              <a:buFontTx/>
              <a:buNone/>
            </a:pPr>
            <a:r>
              <a:rPr lang="pl-PL" dirty="0" smtClean="0">
                <a:solidFill>
                  <a:schemeClr val="bg1"/>
                </a:solidFill>
              </a:rPr>
              <a:t>Internet potrafi wciągnąć. Strony internetowe umożliwiają możliwość przechodzenia z jednej na drugą (z tej na kolejną i tak dalej), różnorodność i wielość możliwości, które oferuje, a także kontakty z innymi ludźmi  bez ograniczeń wpływają na powstanie i pogłębienie się Zespołu Uzależnienia od Internetu (Internet </a:t>
            </a:r>
            <a:r>
              <a:rPr lang="pl-PL" dirty="0" err="1" smtClean="0">
                <a:solidFill>
                  <a:schemeClr val="bg1"/>
                </a:solidFill>
              </a:rPr>
              <a:t>Addiction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r>
              <a:rPr lang="pl-PL" dirty="0" err="1" smtClean="0">
                <a:solidFill>
                  <a:schemeClr val="bg1"/>
                </a:solidFill>
              </a:rPr>
              <a:t>Disorder</a:t>
            </a:r>
            <a:r>
              <a:rPr lang="pl-PL" dirty="0" smtClean="0">
                <a:solidFill>
                  <a:schemeClr val="bg1"/>
                </a:solidFill>
              </a:rPr>
              <a:t>).</a:t>
            </a:r>
            <a:r>
              <a:rPr lang="pl-PL" dirty="0" smtClean="0"/>
              <a:t> </a:t>
            </a:r>
          </a:p>
          <a:p>
            <a:pPr eaLnBrk="1" hangingPunct="1"/>
            <a:endParaRPr lang="pl-PL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dirty="0" smtClean="0">
                <a:solidFill>
                  <a:schemeClr val="accent1"/>
                </a:solidFill>
              </a:rPr>
              <a:t>PRAKTYKA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01014" cy="4525963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Oszustwa internetowe </a:t>
            </a:r>
          </a:p>
          <a:p>
            <a:pPr marL="180975" indent="0" algn="just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Oszust na podstawie konta założonego na </a:t>
            </a:r>
            <a:r>
              <a:rPr lang="pl-PL" dirty="0" err="1" smtClean="0">
                <a:solidFill>
                  <a:schemeClr val="accent1"/>
                </a:solidFill>
              </a:rPr>
              <a:t>tzw</a:t>
            </a:r>
            <a:r>
              <a:rPr lang="pl-PL" dirty="0" smtClean="0">
                <a:solidFill>
                  <a:schemeClr val="accent1"/>
                </a:solidFill>
              </a:rPr>
              <a:t> „słupa” założył konta na aukcjach internetowych po czym wystawił atrakcyjny towar. Następnie na jego konto zaczęły spływać pieniądze z aukcji, przy czym on nie wywiązał się z transakcji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dirty="0" smtClean="0">
                <a:solidFill>
                  <a:schemeClr val="accent1"/>
                </a:solidFill>
              </a:rPr>
              <a:t>PRAKTYKA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pl-PL" dirty="0" err="1" smtClean="0">
                <a:solidFill>
                  <a:schemeClr val="accent1"/>
                </a:solidFill>
              </a:rPr>
              <a:t>Hacking</a:t>
            </a:r>
            <a:endParaRPr lang="pl-PL" dirty="0" smtClean="0">
              <a:solidFill>
                <a:schemeClr val="accent1"/>
              </a:solidFill>
            </a:endParaRPr>
          </a:p>
          <a:p>
            <a:pPr marL="180975" indent="0" algn="just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Sprawcy włamali się na serwer firmy, a następnie po przejęciu użyli go do wysłania spamu i jako sprzętu do generowania kodów służących do łamania haseł.</a:t>
            </a:r>
          </a:p>
          <a:p>
            <a:pPr marL="180975" indent="0" algn="just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Coraz częstsze przypadki włamań na serwery szkół. Cel – udowodnienie wyższości nad administratorami. W niedalekiej przyszłości włamania w celu zmiany ocen (e-dziennik)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dirty="0" smtClean="0">
                <a:solidFill>
                  <a:schemeClr val="accent1"/>
                </a:solidFill>
              </a:rPr>
              <a:t>Włamania do sieci komputerowych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80975" indent="0" algn="just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Sprawca poprzez podsłuch włamują się do sieci radiowych a następnie po przechwyceniu adresu legalnego użytkownika korzystają z </a:t>
            </a:r>
            <a:r>
              <a:rPr lang="pl-PL" dirty="0" err="1" smtClean="0">
                <a:solidFill>
                  <a:schemeClr val="accent1"/>
                </a:solidFill>
              </a:rPr>
              <a:t>internetu</a:t>
            </a:r>
            <a:r>
              <a:rPr lang="pl-PL" dirty="0" smtClean="0">
                <a:solidFill>
                  <a:schemeClr val="accent1"/>
                </a:solidFill>
              </a:rPr>
              <a:t> „na jego konto”.</a:t>
            </a:r>
          </a:p>
          <a:p>
            <a:pPr marL="180975" indent="0" algn="just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Szczególne wykorzystanie tego typu włamań do celów oszustw na </a:t>
            </a:r>
            <a:r>
              <a:rPr lang="pl-PL" dirty="0" smtClean="0">
                <a:solidFill>
                  <a:schemeClr val="accent1"/>
                </a:solidFill>
              </a:rPr>
              <a:t>aukcjach internetowych</a:t>
            </a:r>
            <a:endParaRPr lang="pl-PL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pl-PL" dirty="0" smtClean="0">
                <a:solidFill>
                  <a:schemeClr val="accent1"/>
                </a:solidFill>
              </a:rPr>
              <a:t>Zwalczanie </a:t>
            </a:r>
            <a:r>
              <a:rPr lang="pl-PL" dirty="0" err="1" smtClean="0">
                <a:solidFill>
                  <a:schemeClr val="accent1"/>
                </a:solidFill>
              </a:rPr>
              <a:t>cyberprzestępczości</a:t>
            </a:r>
            <a:endParaRPr lang="pl-PL" dirty="0" smtClean="0">
              <a:solidFill>
                <a:schemeClr val="accent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None/>
            </a:pPr>
            <a:r>
              <a:rPr lang="pl-PL" dirty="0" smtClean="0">
                <a:solidFill>
                  <a:schemeClr val="accent1"/>
                </a:solidFill>
              </a:rPr>
              <a:t>W Komendzie Wojewódzkiej Policji w Opolu istnieje w Wydziale d/w z Przestępczością Gospodarczą zespół zajmujący się zwalczaniem przestępczości intelektualnej i </a:t>
            </a:r>
            <a:r>
              <a:rPr lang="pl-PL" dirty="0" err="1" smtClean="0">
                <a:solidFill>
                  <a:schemeClr val="accent1"/>
                </a:solidFill>
              </a:rPr>
              <a:t>cyberprzestępczości</a:t>
            </a:r>
            <a:r>
              <a:rPr lang="pl-PL" dirty="0" smtClean="0">
                <a:solidFill>
                  <a:schemeClr val="accent1"/>
                </a:solidFill>
              </a:rPr>
              <a:t>. W Komedach Powiatowych Policji te zadania realizują wyznaczeni funkcjonariusze przy wsparciu naszego zespołu.</a:t>
            </a:r>
          </a:p>
          <a:p>
            <a:pPr marL="609600" indent="-609600" eaLnBrk="1" hangingPunct="1"/>
            <a:endParaRPr lang="pl-PL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accent1"/>
                </a:solidFill>
              </a:rPr>
              <a:t>Pedofilia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80975" indent="0" algn="just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Sprawcy poprzez specjalne fora internetowe tzw. </a:t>
            </a:r>
            <a:r>
              <a:rPr lang="pl-PL" dirty="0" err="1" smtClean="0">
                <a:solidFill>
                  <a:schemeClr val="accent1"/>
                </a:solidFill>
              </a:rPr>
              <a:t>boardy</a:t>
            </a:r>
            <a:r>
              <a:rPr lang="pl-PL" dirty="0" smtClean="0">
                <a:solidFill>
                  <a:schemeClr val="accent1"/>
                </a:solidFill>
              </a:rPr>
              <a:t> wymieniają się zdjęciami i innymi materiałami o charakterze pornografii z udziałem małoletniego poniżej lat 15.</a:t>
            </a:r>
          </a:p>
          <a:p>
            <a:pPr marL="180975" indent="0" algn="just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Tego typu materiały rozpowszechniane są </a:t>
            </a:r>
            <a:r>
              <a:rPr lang="pl-PL" dirty="0" smtClean="0">
                <a:solidFill>
                  <a:schemeClr val="accent1"/>
                </a:solidFill>
              </a:rPr>
              <a:t>także poprzez </a:t>
            </a:r>
            <a:r>
              <a:rPr lang="pl-PL" dirty="0" smtClean="0">
                <a:solidFill>
                  <a:schemeClr val="accent1"/>
                </a:solidFill>
              </a:rPr>
              <a:t>sieci p2p.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accent1"/>
                </a:solidFill>
              </a:rPr>
              <a:t>Profilaktyka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AutoNum type="arabicPeriod"/>
            </a:pPr>
            <a:r>
              <a:rPr lang="pl-PL" smtClean="0">
                <a:solidFill>
                  <a:schemeClr val="accent1"/>
                </a:solidFill>
              </a:rPr>
              <a:t>Oprogramowanie antywirusowe</a:t>
            </a:r>
          </a:p>
          <a:p>
            <a:pPr marL="609600" indent="-609600" algn="ctr" eaLnBrk="1" hangingPunct="1">
              <a:buFontTx/>
              <a:buAutoNum type="arabicPeriod"/>
            </a:pPr>
            <a:r>
              <a:rPr lang="pl-PL" smtClean="0">
                <a:solidFill>
                  <a:schemeClr val="accent1"/>
                </a:solidFill>
              </a:rPr>
              <a:t>Oprogramowanie antyszpiegowskie</a:t>
            </a:r>
          </a:p>
          <a:p>
            <a:pPr marL="609600" indent="-609600" algn="ctr" eaLnBrk="1" hangingPunct="1">
              <a:buFontTx/>
              <a:buAutoNum type="arabicPeriod"/>
            </a:pPr>
            <a:r>
              <a:rPr lang="pl-PL" smtClean="0">
                <a:solidFill>
                  <a:schemeClr val="accent1"/>
                </a:solidFill>
              </a:rPr>
              <a:t>Firewall</a:t>
            </a:r>
          </a:p>
          <a:p>
            <a:pPr marL="609600" indent="-609600" algn="ctr" eaLnBrk="1" hangingPunct="1">
              <a:buFontTx/>
              <a:buAutoNum type="arabicPeriod"/>
            </a:pPr>
            <a:r>
              <a:rPr lang="pl-PL" smtClean="0">
                <a:solidFill>
                  <a:schemeClr val="accent1"/>
                </a:solidFill>
              </a:rPr>
              <a:t>Programy monitorujące i blokujące dostęp do określonych stron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1979613" y="2636838"/>
            <a:ext cx="56880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4400">
                <a:solidFill>
                  <a:schemeClr val="accent1"/>
                </a:solidFill>
              </a:rPr>
              <a:t>Dziękuję za uwagę</a:t>
            </a:r>
          </a:p>
        </p:txBody>
      </p:sp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785786" y="3357562"/>
            <a:ext cx="585791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 sz="2400" dirty="0" smtClean="0">
                <a:solidFill>
                  <a:schemeClr val="accent1"/>
                </a:solidFill>
              </a:rPr>
              <a:t>nadkom. Janusz Ustrzycki</a:t>
            </a:r>
          </a:p>
          <a:p>
            <a:r>
              <a:rPr lang="pl-PL" sz="2400" dirty="0" smtClean="0">
                <a:solidFill>
                  <a:schemeClr val="accent1"/>
                </a:solidFill>
              </a:rPr>
              <a:t>Wydz. d/w z PG KWP w Opolu</a:t>
            </a:r>
          </a:p>
          <a:p>
            <a:r>
              <a:rPr lang="pl-PL" sz="2400" dirty="0" smtClean="0">
                <a:solidFill>
                  <a:schemeClr val="accent1"/>
                </a:solidFill>
              </a:rPr>
              <a:t>Tel. 077-4222273</a:t>
            </a:r>
          </a:p>
          <a:p>
            <a:r>
              <a:rPr lang="pl-PL" sz="2400" dirty="0" smtClean="0">
                <a:solidFill>
                  <a:schemeClr val="accent1"/>
                </a:solidFill>
              </a:rPr>
              <a:t>e-mail</a:t>
            </a:r>
            <a:r>
              <a:rPr lang="pl-PL" sz="2400" dirty="0" smtClean="0">
                <a:solidFill>
                  <a:srgbClr val="FFFF00"/>
                </a:solidFill>
              </a:rPr>
              <a:t> </a:t>
            </a:r>
            <a:r>
              <a:rPr lang="pl-PL" sz="2400" dirty="0" smtClean="0">
                <a:solidFill>
                  <a:srgbClr val="FF0000"/>
                </a:solidFill>
                <a:hlinkClick r:id="rId2"/>
              </a:rPr>
              <a:t>j.ustrzycki@opolska.policja.gov.p</a:t>
            </a:r>
            <a:r>
              <a:rPr lang="pl-PL" sz="2400" dirty="0" smtClean="0">
                <a:solidFill>
                  <a:srgbClr val="FFC000"/>
                </a:solidFill>
                <a:hlinkClick r:id="rId2"/>
              </a:rPr>
              <a:t>l</a:t>
            </a:r>
            <a:endParaRPr lang="pl-PL" sz="2400" dirty="0" smtClean="0">
              <a:solidFill>
                <a:srgbClr val="FFC000"/>
              </a:solidFill>
            </a:endParaRPr>
          </a:p>
          <a:p>
            <a:r>
              <a:rPr lang="pl-PL" sz="2400" dirty="0" smtClean="0">
                <a:solidFill>
                  <a:srgbClr val="FFFF00"/>
                </a:solidFill>
              </a:rPr>
              <a:t>           </a:t>
            </a:r>
            <a:r>
              <a:rPr lang="pl-PL" sz="2400" dirty="0" err="1" smtClean="0">
                <a:solidFill>
                  <a:srgbClr val="FFFF00"/>
                </a:solidFill>
                <a:hlinkClick r:id="rId3"/>
              </a:rPr>
              <a:t>pg@opolska.policja.gov.pl</a:t>
            </a:r>
            <a:endParaRPr lang="pl-PL" sz="2400" dirty="0" smtClean="0">
              <a:solidFill>
                <a:srgbClr val="FFFF00"/>
              </a:solidFill>
            </a:endParaRPr>
          </a:p>
          <a:p>
            <a:r>
              <a:rPr lang="pl-PL" sz="2400" dirty="0" smtClean="0">
                <a:solidFill>
                  <a:schemeClr val="accent1"/>
                </a:solidFill>
              </a:rPr>
              <a:t>           </a:t>
            </a:r>
            <a:endParaRPr lang="pl-PL" sz="2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dirty="0" smtClean="0">
                <a:solidFill>
                  <a:schemeClr val="accent1"/>
                </a:solidFill>
              </a:rPr>
              <a:t>Internet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20638" algn="just" eaLnBrk="1" hangingPunct="1">
              <a:buFontTx/>
              <a:buNone/>
            </a:pPr>
            <a:r>
              <a:rPr lang="pl-PL" sz="2800" dirty="0" smtClean="0">
                <a:solidFill>
                  <a:schemeClr val="bg1"/>
                </a:solidFill>
                <a:latin typeface="+mj-lt"/>
              </a:rPr>
              <a:t>Globalna sieć stwarza wiele nowych możliwości, szans i korzyści, jednak jej niewłaściwe i nieodpowiednie wykorzystanie może nieść ze sobą szereg zagrożeń. Podatne na te zagrożenia są przede wszystkim dzieci, dla których Internet stanowi część życia.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smtClean="0">
                <a:solidFill>
                  <a:schemeClr val="accent1"/>
                </a:solidFill>
              </a:rPr>
              <a:t>Internet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Jest ważnym środkiem do zdobywania wiedzy, informacji,</a:t>
            </a:r>
          </a:p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Jest narzędziem pracy,</a:t>
            </a:r>
          </a:p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Zapewnia możliwość kontaktu z ludźmi</a:t>
            </a:r>
          </a:p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Za jego pośrednictwem można przesłać różnego rodzaju materiały,</a:t>
            </a:r>
          </a:p>
          <a:p>
            <a:pPr eaLnBrk="1" hangingPunct="1"/>
            <a:r>
              <a:rPr lang="pl-PL" dirty="0" smtClean="0">
                <a:solidFill>
                  <a:schemeClr val="bg1"/>
                </a:solidFill>
              </a:rPr>
              <a:t>Jest narzędziem finansowym.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bg1"/>
                </a:solidFill>
              </a:rPr>
              <a:t>Formy aktywności w sieci:</a:t>
            </a:r>
            <a:r>
              <a:rPr lang="pl-PL" sz="4000" smtClean="0"/>
              <a:t>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l-PL" dirty="0" smtClean="0">
                <a:solidFill>
                  <a:schemeClr val="bg1"/>
                </a:solidFill>
              </a:rPr>
              <a:t>WWW</a:t>
            </a:r>
          </a:p>
          <a:p>
            <a:pPr eaLnBrk="1" hangingPunct="1">
              <a:lnSpc>
                <a:spcPct val="80000"/>
              </a:lnSpc>
            </a:pPr>
            <a:r>
              <a:rPr lang="pl-PL" dirty="0" smtClean="0">
                <a:solidFill>
                  <a:schemeClr val="bg1"/>
                </a:solidFill>
              </a:rPr>
              <a:t>E-mail</a:t>
            </a:r>
          </a:p>
          <a:p>
            <a:pPr eaLnBrk="1" hangingPunct="1">
              <a:lnSpc>
                <a:spcPct val="80000"/>
              </a:lnSpc>
            </a:pPr>
            <a:r>
              <a:rPr lang="pl-PL" dirty="0" smtClean="0">
                <a:solidFill>
                  <a:schemeClr val="bg1"/>
                </a:solidFill>
              </a:rPr>
              <a:t>Komunikatory</a:t>
            </a:r>
          </a:p>
          <a:p>
            <a:pPr eaLnBrk="1" hangingPunct="1">
              <a:lnSpc>
                <a:spcPct val="80000"/>
              </a:lnSpc>
            </a:pPr>
            <a:r>
              <a:rPr lang="pl-PL" dirty="0" smtClean="0">
                <a:solidFill>
                  <a:schemeClr val="bg1"/>
                </a:solidFill>
              </a:rPr>
              <a:t>Chat</a:t>
            </a:r>
          </a:p>
          <a:p>
            <a:pPr eaLnBrk="1" hangingPunct="1">
              <a:lnSpc>
                <a:spcPct val="80000"/>
              </a:lnSpc>
            </a:pPr>
            <a:r>
              <a:rPr lang="pl-PL" dirty="0" smtClean="0">
                <a:solidFill>
                  <a:schemeClr val="bg1"/>
                </a:solidFill>
              </a:rPr>
              <a:t>Gry w sieci</a:t>
            </a:r>
          </a:p>
          <a:p>
            <a:pPr eaLnBrk="1" hangingPunct="1">
              <a:lnSpc>
                <a:spcPct val="80000"/>
              </a:lnSpc>
            </a:pPr>
            <a:r>
              <a:rPr lang="pl-PL" dirty="0" smtClean="0">
                <a:solidFill>
                  <a:schemeClr val="bg1"/>
                </a:solidFill>
              </a:rPr>
              <a:t>Listy dyskusyjne i grupy dyskusyjne</a:t>
            </a:r>
          </a:p>
          <a:p>
            <a:pPr eaLnBrk="1" hangingPunct="1">
              <a:lnSpc>
                <a:spcPct val="80000"/>
              </a:lnSpc>
            </a:pPr>
            <a:r>
              <a:rPr lang="pl-PL" dirty="0" smtClean="0">
                <a:solidFill>
                  <a:schemeClr val="bg1"/>
                </a:solidFill>
              </a:rPr>
              <a:t>FTP</a:t>
            </a:r>
          </a:p>
          <a:p>
            <a:pPr eaLnBrk="1" hangingPunct="1">
              <a:lnSpc>
                <a:spcPct val="80000"/>
              </a:lnSpc>
            </a:pPr>
            <a:r>
              <a:rPr lang="pl-PL" dirty="0" err="1" smtClean="0">
                <a:solidFill>
                  <a:schemeClr val="bg1"/>
                </a:solidFill>
              </a:rPr>
              <a:t>Blogi</a:t>
            </a:r>
            <a:endParaRPr lang="pl-PL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accent1"/>
                </a:solidFill>
              </a:rPr>
              <a:t>ZALETY 		i</a:t>
            </a:r>
            <a:r>
              <a:rPr lang="pl-PL" sz="4000" smtClean="0"/>
              <a:t> 		</a:t>
            </a:r>
            <a:r>
              <a:rPr lang="pl-PL" sz="4000" smtClean="0">
                <a:solidFill>
                  <a:srgbClr val="FF0066"/>
                </a:solidFill>
              </a:rPr>
              <a:t>WADY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827463" cy="4525963"/>
          </a:xfrm>
        </p:spPr>
        <p:txBody>
          <a:bodyPr/>
          <a:lstStyle/>
          <a:p>
            <a:pPr eaLnBrk="1" hangingPunct="1"/>
            <a:r>
              <a:rPr lang="pl-PL" sz="2800" smtClean="0">
                <a:solidFill>
                  <a:schemeClr val="accent1"/>
                </a:solidFill>
              </a:rPr>
              <a:t>Zdobywanie</a:t>
            </a:r>
            <a:br>
              <a:rPr lang="pl-PL" sz="2800" smtClean="0">
                <a:solidFill>
                  <a:schemeClr val="accent1"/>
                </a:solidFill>
              </a:rPr>
            </a:br>
            <a:r>
              <a:rPr lang="pl-PL" sz="2800" smtClean="0">
                <a:solidFill>
                  <a:schemeClr val="accent1"/>
                </a:solidFill>
              </a:rPr>
              <a:t>i pogłębianie wiedzy,</a:t>
            </a:r>
          </a:p>
          <a:p>
            <a:pPr eaLnBrk="1" hangingPunct="1"/>
            <a:r>
              <a:rPr lang="pl-PL" sz="2800" smtClean="0">
                <a:solidFill>
                  <a:schemeClr val="accent1"/>
                </a:solidFill>
              </a:rPr>
              <a:t>Komunikacja </a:t>
            </a:r>
            <a:br>
              <a:rPr lang="pl-PL" sz="2800" smtClean="0">
                <a:solidFill>
                  <a:schemeClr val="accent1"/>
                </a:solidFill>
              </a:rPr>
            </a:br>
            <a:r>
              <a:rPr lang="pl-PL" sz="2800" smtClean="0">
                <a:solidFill>
                  <a:schemeClr val="accent1"/>
                </a:solidFill>
              </a:rPr>
              <a:t>ze znajomymi,</a:t>
            </a:r>
          </a:p>
          <a:p>
            <a:pPr eaLnBrk="1" hangingPunct="1"/>
            <a:r>
              <a:rPr lang="pl-PL" sz="2800" smtClean="0">
                <a:solidFill>
                  <a:schemeClr val="accent1"/>
                </a:solidFill>
              </a:rPr>
              <a:t>Nawiązywanie nowych kontaktów,</a:t>
            </a:r>
          </a:p>
          <a:p>
            <a:pPr eaLnBrk="1" hangingPunct="1"/>
            <a:r>
              <a:rPr lang="pl-PL" sz="2800" smtClean="0">
                <a:solidFill>
                  <a:schemeClr val="accent1"/>
                </a:solidFill>
              </a:rPr>
              <a:t>Źródło rozrywki,</a:t>
            </a:r>
          </a:p>
          <a:p>
            <a:pPr eaLnBrk="1" hangingPunct="1"/>
            <a:r>
              <a:rPr lang="pl-PL" sz="2800" smtClean="0">
                <a:solidFill>
                  <a:schemeClr val="accent1"/>
                </a:solidFill>
              </a:rPr>
              <a:t>Rozwijanie zainteresowań.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572000" y="1773238"/>
            <a:ext cx="3770313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pl-PL" sz="2800">
                <a:solidFill>
                  <a:srgbClr val="FF0066"/>
                </a:solidFill>
              </a:rPr>
              <a:t>Niebezpieczne treści,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pl-PL" sz="2800">
                <a:solidFill>
                  <a:srgbClr val="FF0066"/>
                </a:solidFill>
              </a:rPr>
              <a:t>Niebezpieczne pliki,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pl-PL" sz="2800">
                <a:solidFill>
                  <a:srgbClr val="FF0066"/>
                </a:solidFill>
              </a:rPr>
              <a:t>Kontakty z groźnymi nieznajomymi,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pl-PL" sz="2800">
                <a:solidFill>
                  <a:srgbClr val="FF0066"/>
                </a:solidFill>
              </a:rPr>
              <a:t>Uzależnienia </a:t>
            </a:r>
            <a:br>
              <a:rPr lang="pl-PL" sz="2800">
                <a:solidFill>
                  <a:srgbClr val="FF0066"/>
                </a:solidFill>
              </a:rPr>
            </a:br>
            <a:r>
              <a:rPr lang="pl-PL" sz="2800">
                <a:solidFill>
                  <a:srgbClr val="FF0066"/>
                </a:solidFill>
              </a:rPr>
              <a:t>od Internetu,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pl-PL" sz="2800">
                <a:solidFill>
                  <a:srgbClr val="FF0066"/>
                </a:solidFill>
              </a:rPr>
              <a:t>Straty finansowe.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pl-PL" sz="2800">
                <a:solidFill>
                  <a:srgbClr val="FF0066"/>
                </a:solidFill>
              </a:rPr>
              <a:t>Spam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pl-PL" sz="280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accent1"/>
                </a:solidFill>
              </a:rPr>
              <a:t>ZAGROŻENIA – </a:t>
            </a:r>
            <a:br>
              <a:rPr lang="pl-PL" sz="4000" smtClean="0">
                <a:solidFill>
                  <a:schemeClr val="accent1"/>
                </a:solidFill>
              </a:rPr>
            </a:br>
            <a:r>
              <a:rPr lang="pl-PL" sz="4000" smtClean="0">
                <a:solidFill>
                  <a:srgbClr val="FF0066"/>
                </a:solidFill>
              </a:rPr>
              <a:t>Niechciane i nieodpowiednie treści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W Internecie brak władzy, która skutecznie wpływałaby na jego zawartość. Problemem są treści, materiały i pliki niezgodne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z prawem i szkodliwe dla użytkowników.</a:t>
            </a:r>
          </a:p>
          <a:p>
            <a:pPr marL="0" indent="0" algn="just" eaLnBrk="1" hangingPunct="1">
              <a:buFontTx/>
              <a:buNone/>
            </a:pPr>
            <a:r>
              <a:rPr lang="pl-PL" dirty="0" smtClean="0">
                <a:solidFill>
                  <a:schemeClr val="accent1"/>
                </a:solidFill>
              </a:rPr>
              <a:t>Każdy Internauta jest narażony na kontakt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z treściami,  z którymi nie chciałby </a:t>
            </a:r>
            <a:br>
              <a:rPr lang="pl-PL" dirty="0" smtClean="0">
                <a:solidFill>
                  <a:schemeClr val="accent1"/>
                </a:solidFill>
              </a:rPr>
            </a:br>
            <a:r>
              <a:rPr lang="pl-PL" dirty="0" smtClean="0">
                <a:solidFill>
                  <a:schemeClr val="accent1"/>
                </a:solidFill>
              </a:rPr>
              <a:t>mieć do czynienia. </a:t>
            </a:r>
          </a:p>
          <a:p>
            <a:pPr marL="0" indent="0" eaLnBrk="1" hangingPunct="1">
              <a:buFontTx/>
              <a:buNone/>
            </a:pPr>
            <a:endParaRPr lang="pl-PL" dirty="0" smtClean="0">
              <a:solidFill>
                <a:schemeClr val="accent1"/>
              </a:solidFill>
            </a:endParaRPr>
          </a:p>
          <a:p>
            <a:pPr marL="0" indent="0" eaLnBrk="1" hangingPunct="1">
              <a:buFontTx/>
              <a:buNone/>
            </a:pPr>
            <a:endParaRPr lang="pl-PL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accent1"/>
                </a:solidFill>
              </a:rPr>
              <a:t>ZAGROŻENIA – </a:t>
            </a:r>
            <a:br>
              <a:rPr lang="pl-PL" sz="4000" smtClean="0">
                <a:solidFill>
                  <a:schemeClr val="accent1"/>
                </a:solidFill>
              </a:rPr>
            </a:br>
            <a:r>
              <a:rPr lang="pl-PL" sz="4000" smtClean="0">
                <a:solidFill>
                  <a:srgbClr val="FF0066"/>
                </a:solidFill>
              </a:rPr>
              <a:t>Niechciane i nieodpowiednie treści</a:t>
            </a:r>
          </a:p>
        </p:txBody>
      </p:sp>
      <p:sp>
        <p:nvSpPr>
          <p:cNvPr id="9219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l-PL" smtClean="0">
                <a:solidFill>
                  <a:schemeClr val="accent1"/>
                </a:solidFill>
              </a:rPr>
              <a:t>Mogą to być przesyłane za pomocą </a:t>
            </a:r>
            <a:br>
              <a:rPr lang="pl-PL" smtClean="0">
                <a:solidFill>
                  <a:schemeClr val="accent1"/>
                </a:solidFill>
              </a:rPr>
            </a:br>
            <a:r>
              <a:rPr lang="pl-PL" sz="3600" b="1" smtClean="0">
                <a:solidFill>
                  <a:srgbClr val="FF6600"/>
                </a:solidFill>
              </a:rPr>
              <a:t>poczty e-mail</a:t>
            </a:r>
            <a:r>
              <a:rPr lang="pl-PL" sz="3600" b="1" smtClean="0">
                <a:solidFill>
                  <a:schemeClr val="accent1"/>
                </a:solidFill>
              </a:rPr>
              <a:t>:</a:t>
            </a:r>
          </a:p>
          <a:p>
            <a:pPr eaLnBrk="1" hangingPunct="1"/>
            <a:r>
              <a:rPr lang="pl-PL" smtClean="0">
                <a:solidFill>
                  <a:schemeClr val="accent1"/>
                </a:solidFill>
              </a:rPr>
              <a:t>Spam – czyli materiały promocyjne – </a:t>
            </a:r>
            <a:br>
              <a:rPr lang="pl-PL" smtClean="0">
                <a:solidFill>
                  <a:schemeClr val="accent1"/>
                </a:solidFill>
              </a:rPr>
            </a:br>
            <a:r>
              <a:rPr lang="pl-PL" smtClean="0">
                <a:solidFill>
                  <a:schemeClr val="accent1"/>
                </a:solidFill>
              </a:rPr>
              <a:t>jest to 50% korespondencji;</a:t>
            </a:r>
          </a:p>
          <a:p>
            <a:pPr eaLnBrk="1" hangingPunct="1"/>
            <a:r>
              <a:rPr lang="pl-PL" smtClean="0">
                <a:solidFill>
                  <a:schemeClr val="accent1"/>
                </a:solidFill>
              </a:rPr>
              <a:t>Reklamy lub linki prowadzące do stron;</a:t>
            </a:r>
          </a:p>
          <a:p>
            <a:pPr eaLnBrk="1" hangingPunct="1"/>
            <a:r>
              <a:rPr lang="pl-PL" smtClean="0">
                <a:solidFill>
                  <a:schemeClr val="accent1"/>
                </a:solidFill>
              </a:rPr>
              <a:t>Wirusy lub trojany. </a:t>
            </a:r>
          </a:p>
          <a:p>
            <a:pPr eaLnBrk="1" hangingPunct="1">
              <a:buFontTx/>
              <a:buNone/>
            </a:pPr>
            <a:endParaRPr lang="pl-PL" smtClean="0">
              <a:solidFill>
                <a:schemeClr val="accent1"/>
              </a:solidFill>
            </a:endParaRPr>
          </a:p>
          <a:p>
            <a:pPr eaLnBrk="1" hangingPunct="1"/>
            <a:endParaRPr lang="pl-P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4000" smtClean="0">
                <a:solidFill>
                  <a:schemeClr val="accent1"/>
                </a:solidFill>
              </a:rPr>
              <a:t>ZAGROŻENIA – </a:t>
            </a:r>
            <a:br>
              <a:rPr lang="pl-PL" sz="4000" smtClean="0">
                <a:solidFill>
                  <a:schemeClr val="accent1"/>
                </a:solidFill>
              </a:rPr>
            </a:br>
            <a:r>
              <a:rPr lang="pl-PL" sz="4000" smtClean="0">
                <a:solidFill>
                  <a:srgbClr val="FF0066"/>
                </a:solidFill>
              </a:rPr>
              <a:t>Niechciane i nieodpowiednie treści</a:t>
            </a:r>
          </a:p>
        </p:txBody>
      </p:sp>
      <p:sp>
        <p:nvSpPr>
          <p:cNvPr id="10243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pl-PL" sz="2800" dirty="0" smtClean="0">
                <a:solidFill>
                  <a:schemeClr val="accent1"/>
                </a:solidFill>
              </a:rPr>
              <a:t>Mogą to być dostępne za pomocą </a:t>
            </a:r>
            <a:br>
              <a:rPr lang="pl-PL" sz="2800" dirty="0" smtClean="0">
                <a:solidFill>
                  <a:schemeClr val="accent1"/>
                </a:solidFill>
              </a:rPr>
            </a:br>
            <a:r>
              <a:rPr lang="pl-PL" sz="2800" dirty="0" smtClean="0">
                <a:solidFill>
                  <a:schemeClr val="accent1"/>
                </a:solidFill>
              </a:rPr>
              <a:t>przeglądarki </a:t>
            </a:r>
            <a:r>
              <a:rPr lang="pl-PL" sz="2800" dirty="0" err="1" smtClean="0">
                <a:solidFill>
                  <a:schemeClr val="accent1"/>
                </a:solidFill>
              </a:rPr>
              <a:t>www</a:t>
            </a:r>
            <a:r>
              <a:rPr lang="pl-PL" sz="2800" dirty="0" smtClean="0">
                <a:solidFill>
                  <a:schemeClr val="accent1"/>
                </a:solidFill>
              </a:rPr>
              <a:t>, programu wymiany plików p2p oraz innych narzędzi:</a:t>
            </a:r>
          </a:p>
          <a:p>
            <a:pPr eaLnBrk="1" hangingPunct="1">
              <a:lnSpc>
                <a:spcPct val="90000"/>
              </a:lnSpc>
            </a:pPr>
            <a:r>
              <a:rPr lang="pl-PL" sz="2800" dirty="0" smtClean="0">
                <a:solidFill>
                  <a:schemeClr val="accent1"/>
                </a:solidFill>
              </a:rPr>
              <a:t>Treści jawnie propagujące poglądy faszystowskie ,</a:t>
            </a:r>
          </a:p>
          <a:p>
            <a:pPr eaLnBrk="1" hangingPunct="1">
              <a:lnSpc>
                <a:spcPct val="90000"/>
              </a:lnSpc>
            </a:pPr>
            <a:r>
              <a:rPr lang="pl-PL" sz="2800" dirty="0" smtClean="0">
                <a:solidFill>
                  <a:schemeClr val="accent1"/>
                </a:solidFill>
              </a:rPr>
              <a:t>Materiały z pornografią (</a:t>
            </a:r>
            <a:r>
              <a:rPr lang="pl-PL" sz="2800" dirty="0" err="1" smtClean="0">
                <a:solidFill>
                  <a:schemeClr val="accent1"/>
                </a:solidFill>
              </a:rPr>
              <a:t>pornografią</a:t>
            </a:r>
            <a:r>
              <a:rPr lang="pl-PL" sz="2800" dirty="0" smtClean="0">
                <a:solidFill>
                  <a:schemeClr val="accent1"/>
                </a:solidFill>
              </a:rPr>
              <a:t> dziecięcą),</a:t>
            </a:r>
          </a:p>
          <a:p>
            <a:pPr eaLnBrk="1" hangingPunct="1">
              <a:lnSpc>
                <a:spcPct val="90000"/>
              </a:lnSpc>
            </a:pPr>
            <a:r>
              <a:rPr lang="pl-PL" sz="2800" dirty="0" smtClean="0">
                <a:solidFill>
                  <a:schemeClr val="accent1"/>
                </a:solidFill>
              </a:rPr>
              <a:t>Propagowanie zażywania środków psychoaktywnych.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l-PL" sz="2800" dirty="0" smtClean="0">
              <a:solidFill>
                <a:schemeClr val="accent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706</Words>
  <Application>Microsoft Office PowerPoint</Application>
  <PresentationFormat>Pokaz na ekranie (4:3)</PresentationFormat>
  <Paragraphs>94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Projekt domyślny</vt:lpstr>
      <vt:lpstr>Rola i zadnia Policji w zakresie ścigania sprawców przestępstw w cyberprzestrzeni</vt:lpstr>
      <vt:lpstr>Zwalczanie cyberprzestępczości</vt:lpstr>
      <vt:lpstr>Internet</vt:lpstr>
      <vt:lpstr>Internet</vt:lpstr>
      <vt:lpstr>Formy aktywności w sieci: </vt:lpstr>
      <vt:lpstr>ZALETY   i   WADY</vt:lpstr>
      <vt:lpstr>ZAGROŻENIA –  Niechciane i nieodpowiednie treści</vt:lpstr>
      <vt:lpstr>ZAGROŻENIA –  Niechciane i nieodpowiednie treści</vt:lpstr>
      <vt:lpstr>ZAGROŻENIA –  Niechciane i nieodpowiednie treści</vt:lpstr>
      <vt:lpstr>ZAGROŻENIA –  Zagrożenia w prawdziwym świecie</vt:lpstr>
      <vt:lpstr>ZAGROŻENIA –  Nękanie w Internecie (Cyberbullying)</vt:lpstr>
      <vt:lpstr>Formy cyberprzemocy</vt:lpstr>
      <vt:lpstr>ZAGROŻENIA –  Łamanie prawa</vt:lpstr>
      <vt:lpstr>ZAGROŻENIA –  Łamanie prawa</vt:lpstr>
      <vt:lpstr>ZAGROŻENIA –  Łamanie prawa</vt:lpstr>
      <vt:lpstr>ZAGROŻENIA –  Uzależnienie od Internetu</vt:lpstr>
      <vt:lpstr>PRAKTYKA</vt:lpstr>
      <vt:lpstr>PRAKTYKA</vt:lpstr>
      <vt:lpstr>Włamania do sieci komputerowych</vt:lpstr>
      <vt:lpstr>Pedofilia</vt:lpstr>
      <vt:lpstr>Profilaktyka</vt:lpstr>
      <vt:lpstr>Slajd 22</vt:lpstr>
    </vt:vector>
  </TitlesOfParts>
  <Company>KWP Opole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Materiał dowodowy w sprzęcie komputerowym</dc:title>
  <dc:creator>Wydział PG</dc:creator>
  <cp:lastModifiedBy>user</cp:lastModifiedBy>
  <cp:revision>31</cp:revision>
  <dcterms:created xsi:type="dcterms:W3CDTF">2007-03-20T11:24:18Z</dcterms:created>
  <dcterms:modified xsi:type="dcterms:W3CDTF">2010-04-20T06:53:11Z</dcterms:modified>
</cp:coreProperties>
</file>